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93" r:id="rId3"/>
    <p:sldId id="296" r:id="rId4"/>
    <p:sldId id="256" r:id="rId5"/>
    <p:sldId id="295" r:id="rId6"/>
    <p:sldId id="294" r:id="rId7"/>
    <p:sldId id="286" r:id="rId8"/>
    <p:sldId id="287" r:id="rId9"/>
    <p:sldId id="288" r:id="rId10"/>
    <p:sldId id="283" r:id="rId11"/>
    <p:sldId id="289" r:id="rId12"/>
    <p:sldId id="281" r:id="rId13"/>
    <p:sldId id="290" r:id="rId14"/>
    <p:sldId id="277" r:id="rId15"/>
    <p:sldId id="276" r:id="rId16"/>
    <p:sldId id="262" r:id="rId17"/>
    <p:sldId id="263" r:id="rId18"/>
    <p:sldId id="264" r:id="rId19"/>
    <p:sldId id="291" r:id="rId20"/>
    <p:sldId id="292" r:id="rId21"/>
    <p:sldId id="269" r:id="rId22"/>
    <p:sldId id="284" r:id="rId23"/>
    <p:sldId id="275" r:id="rId24"/>
    <p:sldId id="270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pietario" initials="P" lastIdx="1" clrIdx="0">
    <p:extLst>
      <p:ext uri="{19B8F6BF-5375-455C-9EA6-DF929625EA0E}">
        <p15:presenceInfo xmlns:p15="http://schemas.microsoft.com/office/powerpoint/2012/main" userId="Propiet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E7226-39F6-42FB-A183-571E97CDD6AF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BE2DA-B2C2-4FDA-8A48-43970B41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69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049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308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31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5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279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168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658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472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248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634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25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35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22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98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42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09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12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D8A94-87D3-4424-B796-38DEFD96DDF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02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58F7-B0C2-49F6-BB72-7C82F4EE0B0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8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13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1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56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03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64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48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11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90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63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DEDB-1380-46CA-BD98-1AD5E73FDDC1}" type="datetimeFigureOut">
              <a:rPr lang="es-ES" smtClean="0"/>
              <a:t>15/06/2018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2279-DB12-47D6-B8F7-B923FBCCF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3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09" y="24456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6" y="0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311879" y="2294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347049" y="3607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96610" y="3792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84075" y="4369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984075" y="4899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087592" y="14233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93999" y="698213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789" y="773063"/>
            <a:ext cx="9591675" cy="498157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98896" y="5693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-823245" y="3012484"/>
            <a:ext cx="283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BUENOS DIAS</a:t>
            </a:r>
            <a:endParaRPr lang="es-E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17471" y="5900551"/>
            <a:ext cx="4567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CIUDADANOS X UN NUEVO RURAL</a:t>
            </a:r>
            <a:endParaRPr lang="es-ES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04244" y="4982429"/>
            <a:ext cx="692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 smtClean="0">
                <a:solidFill>
                  <a:schemeClr val="bg1"/>
                </a:solidFill>
              </a:rPr>
              <a:t>HAY UNA FUERZA MOTRIZ MAYOR QUE EL VAPOR,LA ELECTRICIDAD O LA ENERGIA NUCLEAR: LA VOLUNTAD </a:t>
            </a:r>
            <a:r>
              <a:rPr lang="es-ES" b="1" i="1" dirty="0" smtClean="0">
                <a:solidFill>
                  <a:srgbClr val="FF0000"/>
                </a:solidFill>
              </a:rPr>
              <a:t>…..DE CIUDADANOS </a:t>
            </a:r>
            <a:r>
              <a:rPr lang="es-ES" b="1" i="1" dirty="0" smtClean="0">
                <a:solidFill>
                  <a:schemeClr val="bg1"/>
                </a:solidFill>
              </a:rPr>
              <a:t>( A. Einstein)</a:t>
            </a:r>
            <a:endParaRPr lang="es-E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/>
          <p:cNvSpPr/>
          <p:nvPr/>
        </p:nvSpPr>
        <p:spPr>
          <a:xfrm>
            <a:off x="2388537" y="99661"/>
            <a:ext cx="7340958" cy="1996225"/>
          </a:xfrm>
          <a:prstGeom prst="triangle">
            <a:avLst/>
          </a:prstGeom>
          <a:solidFill>
            <a:srgbClr val="F014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PERSONAS FAMILIAS EMPRESAS ECOSISTEMAS</a:t>
            </a:r>
            <a:endParaRPr lang="es-ES" sz="1400" dirty="0"/>
          </a:p>
        </p:txBody>
      </p:sp>
      <p:sp>
        <p:nvSpPr>
          <p:cNvPr id="9" name="Rectángulo 8"/>
          <p:cNvSpPr/>
          <p:nvPr/>
        </p:nvSpPr>
        <p:spPr>
          <a:xfrm>
            <a:off x="3503153" y="2106611"/>
            <a:ext cx="829992" cy="3399142"/>
          </a:xfrm>
          <a:prstGeom prst="rect">
            <a:avLst/>
          </a:prstGeom>
          <a:solidFill>
            <a:srgbClr val="F014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4954142" y="2119431"/>
            <a:ext cx="772004" cy="3399142"/>
          </a:xfrm>
          <a:prstGeom prst="rect">
            <a:avLst/>
          </a:prstGeom>
          <a:solidFill>
            <a:srgbClr val="F014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es-ES" dirty="0" smtClean="0"/>
              <a:t>ASAALI 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8044377" y="2091955"/>
            <a:ext cx="831600" cy="3399142"/>
          </a:xfrm>
          <a:prstGeom prst="rect">
            <a:avLst/>
          </a:prstGeom>
          <a:solidFill>
            <a:srgbClr val="F014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221491" y="5493444"/>
            <a:ext cx="5874947" cy="520505"/>
          </a:xfrm>
          <a:prstGeom prst="rect">
            <a:avLst/>
          </a:prstGeom>
          <a:solidFill>
            <a:srgbClr val="F01414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lang="es-E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88537" y="6013949"/>
            <a:ext cx="7340958" cy="520505"/>
          </a:xfrm>
          <a:prstGeom prst="rect">
            <a:avLst/>
          </a:prstGeom>
          <a:solidFill>
            <a:srgbClr val="F01414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CREENCIAS</a:t>
            </a:r>
            <a:endParaRPr lang="es-E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68460" y="613385"/>
            <a:ext cx="1698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>
              <a:solidFill>
                <a:schemeClr val="bg1"/>
              </a:solidFill>
            </a:endParaRPr>
          </a:p>
          <a:p>
            <a:pPr algn="r"/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s-ES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 VALOR</a:t>
            </a:r>
            <a:endParaRPr lang="es-ES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1494597" y="2473194"/>
            <a:ext cx="2771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PROPUESTAS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>LIDERAZGO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2191788" y="3579168"/>
            <a:ext cx="3396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CIUDADANOS POR UN NUEVO RURAL</a:t>
            </a:r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6761783" y="3638721"/>
            <a:ext cx="3396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</a:rPr>
              <a:t>ESPAÑA NATURAL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483554" y="2108543"/>
            <a:ext cx="772004" cy="3399142"/>
          </a:xfrm>
          <a:prstGeom prst="rect">
            <a:avLst/>
          </a:prstGeom>
          <a:solidFill>
            <a:srgbClr val="F014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S" sz="1200" dirty="0" smtClean="0"/>
              <a:t>AGUA</a:t>
            </a:r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3682505" y="3577913"/>
            <a:ext cx="3280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ALIMENTOS</a:t>
            </a:r>
            <a:r>
              <a:rPr lang="es-ES" sz="1200" dirty="0"/>
              <a:t> </a:t>
            </a:r>
            <a:r>
              <a:rPr lang="es-ES" sz="1200" dirty="0" smtClean="0">
                <a:solidFill>
                  <a:schemeClr val="bg1"/>
                </a:solidFill>
              </a:rPr>
              <a:t>SEGUROS SALUDABLES SOSTENIBLES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5472460" y="3577914"/>
            <a:ext cx="265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RETENER REDUCIR REUSAR REDISTRIBUIR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 rot="5400000">
            <a:off x="9585978" y="3653939"/>
            <a:ext cx="1117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INCIATIVAS</a:t>
            </a:r>
            <a:endParaRPr lang="es-ES" sz="1600" dirty="0"/>
          </a:p>
        </p:txBody>
      </p:sp>
      <p:sp>
        <p:nvSpPr>
          <p:cNvPr id="19" name="Marcador de pie de página 18"/>
          <p:cNvSpPr>
            <a:spLocks noGrp="1"/>
          </p:cNvSpPr>
          <p:nvPr>
            <p:ph type="ftr" sz="quarter" idx="11"/>
          </p:nvPr>
        </p:nvSpPr>
        <p:spPr>
          <a:xfrm>
            <a:off x="3751682" y="6520213"/>
            <a:ext cx="6672887" cy="365125"/>
          </a:xfrm>
        </p:spPr>
        <p:txBody>
          <a:bodyPr/>
          <a:lstStyle/>
          <a:p>
            <a:r>
              <a:rPr lang="es-E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DIRECTOR POLITICAS MEDIO NATURAL MEDIO RURAL MEDIO MARINO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7" y="0"/>
            <a:ext cx="1400085" cy="140008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20" y="250265"/>
            <a:ext cx="983312" cy="98331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 rot="16200000">
            <a:off x="1821788" y="3434864"/>
            <a:ext cx="105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POLITICAS</a:t>
            </a:r>
            <a:endParaRPr lang="es-ES" sz="1600" dirty="0"/>
          </a:p>
        </p:txBody>
      </p:sp>
      <p:sp>
        <p:nvSpPr>
          <p:cNvPr id="25" name="CuadroTexto 24"/>
          <p:cNvSpPr txBox="1"/>
          <p:nvPr/>
        </p:nvSpPr>
        <p:spPr>
          <a:xfrm rot="16200000">
            <a:off x="182987" y="2743395"/>
            <a:ext cx="1573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MODELO</a:t>
            </a:r>
            <a:endParaRPr lang="es-ES" sz="2800" dirty="0"/>
          </a:p>
        </p:txBody>
      </p:sp>
      <p:pic>
        <p:nvPicPr>
          <p:cNvPr id="1026" name="Picture 2" descr="Resultado de imagen de GRAFICO GRUPOS PERSO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416" y="4290077"/>
            <a:ext cx="18192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70" y="4145746"/>
            <a:ext cx="1816765" cy="185334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255039" y="5044726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FORO</a:t>
            </a:r>
            <a:endParaRPr lang="es-ES" sz="16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0607756" y="5044726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FORO</a:t>
            </a:r>
            <a:endParaRPr lang="es-ES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625526" y="5197090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CxNR</a:t>
            </a:r>
            <a:endParaRPr lang="es-ES" sz="10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78533" y="5246049"/>
            <a:ext cx="862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A3S CARPO</a:t>
            </a:r>
            <a:endParaRPr lang="es-ES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73181" y="5226871"/>
            <a:ext cx="10118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A4R NÁYADE</a:t>
            </a:r>
            <a:endParaRPr lang="es-ES" sz="10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377" y="5305688"/>
            <a:ext cx="203711" cy="154757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8173815" y="5239794"/>
            <a:ext cx="782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endParaRPr lang="es-ES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1764246" y="4289657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</a:p>
          <a:p>
            <a:r>
              <a:rPr lang="es-E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JMR</a:t>
            </a:r>
            <a:endParaRPr lang="es-ES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49885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27" y="245770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11</a:t>
            </a:fld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221526" y="3618423"/>
            <a:ext cx="181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00B0F0"/>
                </a:solidFill>
              </a:rPr>
              <a:t>NUESTRA VISIÓN</a:t>
            </a:r>
            <a:endParaRPr lang="es-ES" b="1" i="1" dirty="0">
              <a:solidFill>
                <a:srgbClr val="00B0F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250" y="1037483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72" y="2182483"/>
            <a:ext cx="8743483" cy="29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raficos mensajes polit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5" y="609023"/>
            <a:ext cx="10394655" cy="61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75575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6" y="573574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13</a:t>
            </a:fld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4495" y="3756446"/>
            <a:ext cx="181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00B0F0"/>
                </a:solidFill>
              </a:rPr>
              <a:t>NUESTRA VISIÓN</a:t>
            </a:r>
            <a:endParaRPr lang="es-ES" b="1" i="1" dirty="0">
              <a:solidFill>
                <a:srgbClr val="00B0F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1539" y="1301785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>
                <a:solidFill>
                  <a:srgbClr val="FF0000"/>
                </a:solidFill>
              </a:rPr>
              <a:t>MEDIO RURAL</a:t>
            </a:r>
            <a:endParaRPr lang="es-ES" sz="1200" b="1" i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405" y="2682241"/>
            <a:ext cx="900609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573574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1" y="466005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14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41539" y="1301785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>
                <a:solidFill>
                  <a:srgbClr val="FF0000"/>
                </a:solidFill>
              </a:rPr>
              <a:t>MEDIO RURAL</a:t>
            </a:r>
            <a:endParaRPr lang="es-ES" sz="1200" b="1" i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171" y="1196024"/>
            <a:ext cx="7411655" cy="49003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97118" y="6096350"/>
            <a:ext cx="907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b="1" i="1" dirty="0" smtClean="0">
                <a:solidFill>
                  <a:srgbClr val="002060"/>
                </a:solidFill>
              </a:rPr>
              <a:t>+ competitividad  - desequilibrio en la distribución capitales productivos + cohesión territorial</a:t>
            </a:r>
            <a:endParaRPr lang="es-ES" b="1" i="1" dirty="0">
              <a:solidFill>
                <a:srgbClr val="00206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-644320" y="3566159"/>
            <a:ext cx="316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b="1" i="1">
                <a:solidFill>
                  <a:srgbClr val="FF0000"/>
                </a:solidFill>
              </a:rPr>
              <a:t>¿QUE QUEREMOS CONSTRUIR?</a:t>
            </a:r>
            <a:endParaRPr lang="es-E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8059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90" y="108059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15</a:t>
            </a:fld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280031" y="3523533"/>
            <a:ext cx="181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00B0F0"/>
                </a:solidFill>
              </a:rPr>
              <a:t>NUESTRA VISIÓN</a:t>
            </a:r>
            <a:endParaRPr lang="es-ES" b="1" i="1" dirty="0">
              <a:solidFill>
                <a:srgbClr val="00B0F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3531" y="899772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737" y="1038271"/>
            <a:ext cx="7582525" cy="21171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482" y="3155395"/>
            <a:ext cx="7535780" cy="29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09" y="310469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90" y="237144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16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092" y="1496028"/>
            <a:ext cx="9228641" cy="47063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62701" y="3602299"/>
            <a:ext cx="1896020" cy="4938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2913" y="1028857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</p:spTree>
    <p:extLst>
      <p:ext uri="{BB962C8B-B14F-4D97-AF65-F5344CB8AC3E}">
        <p14:creationId xmlns:p14="http://schemas.microsoft.com/office/powerpoint/2010/main" val="2256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1856" y="29732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2" y="90835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7559" y="3383749"/>
            <a:ext cx="1896020" cy="4938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8055" y="1021048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743" y="712823"/>
            <a:ext cx="8361536" cy="35917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743" y="4438961"/>
            <a:ext cx="8361536" cy="20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09" y="235472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0" y="33470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18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991" y="3934434"/>
            <a:ext cx="1896020" cy="4938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8133" y="825183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>
                <a:solidFill>
                  <a:srgbClr val="FF0000"/>
                </a:solidFill>
              </a:rPr>
              <a:t>MEDIO RURAL</a:t>
            </a:r>
            <a:endParaRPr lang="es-ES" sz="1200" b="1" i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847" y="1102182"/>
            <a:ext cx="7898523" cy="28906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847" y="4279898"/>
            <a:ext cx="7718703" cy="18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09" y="235472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0" y="33470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19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991" y="3934434"/>
            <a:ext cx="1896020" cy="4938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8133" y="825183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>
                <a:solidFill>
                  <a:srgbClr val="FF0000"/>
                </a:solidFill>
              </a:rPr>
              <a:t>MEDIO RURAL</a:t>
            </a:r>
            <a:endParaRPr lang="es-ES" sz="1200" b="1" i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99472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204" y="1662327"/>
            <a:ext cx="8049809" cy="168188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204" y="3545458"/>
            <a:ext cx="8049809" cy="16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7605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0" y="116374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2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41843" y="1024785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06838" y="3864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59138" y="918733"/>
            <a:ext cx="552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i="1" dirty="0" smtClean="0">
                <a:solidFill>
                  <a:schemeClr val="bg1"/>
                </a:solidFill>
              </a:rPr>
              <a:t>“Contribuye </a:t>
            </a:r>
            <a:r>
              <a:rPr lang="es-ES" sz="2400" b="1" i="1" dirty="0">
                <a:solidFill>
                  <a:schemeClr val="bg1"/>
                </a:solidFill>
              </a:rPr>
              <a:t>a la reivindicación de la riqueza y diversidad cultural de España, contribuye al mantenimiento y recuperación de oficios y, sobre todo, demuestra el potencial de los municipios </a:t>
            </a:r>
            <a:r>
              <a:rPr lang="es-ES" sz="2400" b="1" i="1" dirty="0" smtClean="0">
                <a:solidFill>
                  <a:schemeClr val="bg1"/>
                </a:solidFill>
              </a:rPr>
              <a:t>españoles”</a:t>
            </a:r>
            <a:endParaRPr lang="es-ES" sz="2400" b="1" i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93533" y="2717045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i="1" dirty="0" smtClean="0">
                <a:solidFill>
                  <a:schemeClr val="bg1"/>
                </a:solidFill>
              </a:rPr>
              <a:t>Mariano Rajoy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15728" y="2260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01784"/>
            <a:ext cx="8985250" cy="47003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46331" y="4662115"/>
            <a:ext cx="590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SALUDOS A VILLADIEGO Y SUS GENTES</a:t>
            </a:r>
            <a:endParaRPr lang="es-E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09" y="235472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0" y="33470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20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991" y="3934434"/>
            <a:ext cx="1896020" cy="4938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8133" y="825183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>
                <a:solidFill>
                  <a:srgbClr val="FF0000"/>
                </a:solidFill>
              </a:rPr>
              <a:t>MEDIO RURAL</a:t>
            </a:r>
            <a:endParaRPr lang="es-ES" sz="1200" b="1" i="1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99472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109" y="1988897"/>
            <a:ext cx="8057072" cy="36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26" y="181155"/>
            <a:ext cx="10635631" cy="64180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091" y="71519"/>
            <a:ext cx="894639" cy="8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091" y="71519"/>
            <a:ext cx="894639" cy="8946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83" y="750497"/>
            <a:ext cx="10532851" cy="57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9109" y="323975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6" y="245770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23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311879" y="2294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347049" y="3607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96610" y="3792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984075" y="4369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984075" y="4899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087592" y="14233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19124" y="954929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>
                <a:solidFill>
                  <a:srgbClr val="FF0000"/>
                </a:solidFill>
              </a:rPr>
              <a:t>MEDIO RURAL</a:t>
            </a:r>
            <a:endParaRPr lang="es-ES" sz="1200" b="1" i="1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789" y="1047367"/>
            <a:ext cx="9591675" cy="49815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910615" y="2966860"/>
            <a:ext cx="3188484" cy="64013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98896" y="5693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168807" y="5047103"/>
            <a:ext cx="7648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 smtClean="0">
                <a:solidFill>
                  <a:schemeClr val="bg1"/>
                </a:solidFill>
              </a:rPr>
              <a:t>HAY </a:t>
            </a:r>
            <a:r>
              <a:rPr lang="es-ES" sz="2000" b="1" i="1" dirty="0">
                <a:solidFill>
                  <a:schemeClr val="bg1"/>
                </a:solidFill>
              </a:rPr>
              <a:t>UNA FUERZA MOTRIZ MAYOR QUE EL VAPOR,LA ELECTRICIDAD O LA ENERGIA NUCLEAR: LA VOLUNTAD </a:t>
            </a:r>
            <a:r>
              <a:rPr lang="es-ES" sz="2000" b="1" i="1" dirty="0">
                <a:solidFill>
                  <a:srgbClr val="FF0000"/>
                </a:solidFill>
              </a:rPr>
              <a:t>…..DE CIUDADANOS </a:t>
            </a:r>
            <a:r>
              <a:rPr lang="es-ES" sz="2000" b="1" i="1" dirty="0">
                <a:solidFill>
                  <a:schemeClr val="bg1"/>
                </a:solidFill>
              </a:rPr>
              <a:t>( </a:t>
            </a:r>
            <a:r>
              <a:rPr lang="es-ES" sz="2000" b="1" i="1" dirty="0" smtClean="0">
                <a:solidFill>
                  <a:schemeClr val="bg1"/>
                </a:solidFill>
              </a:rPr>
              <a:t>A. Einstein)</a:t>
            </a:r>
            <a:endParaRPr lang="es-E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7605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0" y="116374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3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41843" y="1024785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06838" y="3864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59138" y="918733"/>
            <a:ext cx="552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i="1" dirty="0" smtClean="0">
                <a:solidFill>
                  <a:schemeClr val="bg1"/>
                </a:solidFill>
              </a:rPr>
              <a:t>“Contribuye </a:t>
            </a:r>
            <a:r>
              <a:rPr lang="es-ES" sz="2400" b="1" i="1" dirty="0">
                <a:solidFill>
                  <a:schemeClr val="bg1"/>
                </a:solidFill>
              </a:rPr>
              <a:t>a la reivindicación de la riqueza y diversidad cultural de España, contribuye al mantenimiento y recuperación de oficios y, sobre todo, demuestra el potencial de los municipios </a:t>
            </a:r>
            <a:r>
              <a:rPr lang="es-ES" sz="2400" b="1" i="1" dirty="0" smtClean="0">
                <a:solidFill>
                  <a:schemeClr val="bg1"/>
                </a:solidFill>
              </a:rPr>
              <a:t>españoles”</a:t>
            </a:r>
            <a:endParaRPr lang="es-ES" sz="2400" b="1" i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93533" y="2717045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i="1" dirty="0" smtClean="0">
                <a:solidFill>
                  <a:schemeClr val="bg1"/>
                </a:solidFill>
              </a:rPr>
              <a:t>Mariano Rajoy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15728" y="2260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346331" y="4662115"/>
            <a:ext cx="590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SALUDOS A VILLADIEGO Y SUS GENTES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833" y="829095"/>
            <a:ext cx="8429625" cy="560207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596652" y="5798097"/>
            <a:ext cx="654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</a:rPr>
              <a:t>FERIA GANADO EN EL RURAL LUCENSE EN LOS AÑOS 50 Y 60</a:t>
            </a:r>
            <a:endParaRPr lang="es-E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" y="0"/>
            <a:ext cx="1331534" cy="13315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66770" y="289871"/>
            <a:ext cx="4871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i="1" dirty="0" smtClean="0">
                <a:latin typeface="Lucida Console" panose="020B0609040504020204" pitchFamily="49" charset="0"/>
              </a:rPr>
              <a:t>JORNADAS SOBRE DESPOBLACIÓN DEL MEDIO RURAL</a:t>
            </a:r>
            <a:endParaRPr lang="es-ES" sz="1400" b="1" i="1" dirty="0">
              <a:latin typeface="Lucida Console" panose="020B0609040504020204" pitchFamily="49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921559" y="2889000"/>
            <a:ext cx="32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latin typeface="Lucida Console" panose="020B0609040504020204" pitchFamily="49" charset="0"/>
                <a:cs typeface="Arial" panose="020B0604020202020204" pitchFamily="34" charset="0"/>
              </a:rPr>
              <a:t>MESA REDONDA POLITICA </a:t>
            </a:r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028014" y="5436238"/>
            <a:ext cx="984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00B0F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CONTEXTO, RETOS Y ESTRATEGIAS POLITICAS PARA COMBATIR LA DESPOBLACION</a:t>
            </a:r>
            <a:endParaRPr lang="es-ES" b="1" i="1" dirty="0">
              <a:solidFill>
                <a:srgbClr val="00B0F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15440" y="2758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14" y="965989"/>
            <a:ext cx="6453114" cy="420527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11379" y="5901262"/>
            <a:ext cx="3476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Villadiego, Burgos      15-16 Junio 2018</a:t>
            </a:r>
            <a:endParaRPr lang="es-ES" sz="14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196486" y="5870484"/>
            <a:ext cx="574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Josemaria Rábade/ Coordinador Nacional Desarrollo Medio Rural</a:t>
            </a:r>
            <a:endParaRPr lang="es-E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3632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398" y="926664"/>
            <a:ext cx="2471702" cy="193845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477" y="3163952"/>
            <a:ext cx="3130381" cy="2176593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550669" y="1995803"/>
            <a:ext cx="3970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1" dirty="0">
                <a:solidFill>
                  <a:schemeClr val="bg1"/>
                </a:solidFill>
              </a:rPr>
              <a:t>Las zonas rurales en España </a:t>
            </a:r>
            <a:r>
              <a:rPr lang="es-ES" sz="2000" b="1" i="1" dirty="0" smtClean="0">
                <a:solidFill>
                  <a:schemeClr val="bg1"/>
                </a:solidFill>
              </a:rPr>
              <a:t>pierden de media, </a:t>
            </a:r>
            <a:r>
              <a:rPr lang="es-ES" sz="2000" b="1" i="1" dirty="0">
                <a:solidFill>
                  <a:schemeClr val="bg1"/>
                </a:solidFill>
              </a:rPr>
              <a:t>cada año, 45.000 </a:t>
            </a:r>
            <a:r>
              <a:rPr lang="es-ES" sz="2000" b="1" i="1" dirty="0" smtClean="0">
                <a:solidFill>
                  <a:schemeClr val="bg1"/>
                </a:solidFill>
              </a:rPr>
              <a:t>habitantes, 125 al </a:t>
            </a:r>
            <a:r>
              <a:rPr lang="es-ES" sz="2000" b="1" i="1" dirty="0" err="1" smtClean="0">
                <a:solidFill>
                  <a:schemeClr val="bg1"/>
                </a:solidFill>
              </a:rPr>
              <a:t>dia</a:t>
            </a:r>
            <a:r>
              <a:rPr lang="es-ES" sz="2000" b="1" i="1" dirty="0" smtClean="0">
                <a:solidFill>
                  <a:schemeClr val="bg1"/>
                </a:solidFill>
              </a:rPr>
              <a:t> y 5 a la hora(INE)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7605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0" y="116374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5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41843" y="1024785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06838" y="3864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59138" y="918733"/>
            <a:ext cx="552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i="1" dirty="0" smtClean="0">
                <a:solidFill>
                  <a:schemeClr val="bg1"/>
                </a:solidFill>
              </a:rPr>
              <a:t>“Contribuye </a:t>
            </a:r>
            <a:r>
              <a:rPr lang="es-ES" sz="2400" b="1" i="1" dirty="0">
                <a:solidFill>
                  <a:schemeClr val="bg1"/>
                </a:solidFill>
              </a:rPr>
              <a:t>a la reivindicación de la riqueza y diversidad cultural de España, contribuye al mantenimiento y recuperación de oficios y, sobre todo, demuestra el potencial de los municipios </a:t>
            </a:r>
            <a:r>
              <a:rPr lang="es-ES" sz="2400" b="1" i="1" dirty="0" smtClean="0">
                <a:solidFill>
                  <a:schemeClr val="bg1"/>
                </a:solidFill>
              </a:rPr>
              <a:t>españoles”</a:t>
            </a:r>
            <a:endParaRPr lang="es-ES" sz="2400" b="1" i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93533" y="2717045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i="1" dirty="0" smtClean="0">
                <a:solidFill>
                  <a:schemeClr val="bg1"/>
                </a:solidFill>
              </a:rPr>
              <a:t>Mariano Rajoy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15728" y="2260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300" y="2199275"/>
            <a:ext cx="7837400" cy="25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7605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0" y="116374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6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41843" y="1024785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06838" y="3864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59138" y="918733"/>
            <a:ext cx="552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i="1" dirty="0" smtClean="0">
                <a:solidFill>
                  <a:schemeClr val="bg1"/>
                </a:solidFill>
              </a:rPr>
              <a:t>“Contribuye </a:t>
            </a:r>
            <a:r>
              <a:rPr lang="es-ES" sz="2400" b="1" i="1" dirty="0">
                <a:solidFill>
                  <a:schemeClr val="bg1"/>
                </a:solidFill>
              </a:rPr>
              <a:t>a la reivindicación de la riqueza y diversidad cultural de España, contribuye al mantenimiento y recuperación de oficios y, sobre todo, demuestra el potencial de los municipios </a:t>
            </a:r>
            <a:r>
              <a:rPr lang="es-ES" sz="2400" b="1" i="1" dirty="0" smtClean="0">
                <a:solidFill>
                  <a:schemeClr val="bg1"/>
                </a:solidFill>
              </a:rPr>
              <a:t>españoles”</a:t>
            </a:r>
            <a:endParaRPr lang="es-ES" sz="2400" b="1" i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93533" y="2717045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i="1" dirty="0" smtClean="0">
                <a:solidFill>
                  <a:schemeClr val="bg1"/>
                </a:solidFill>
              </a:rPr>
              <a:t>Mariano Rajoy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15728" y="2260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364" y="1461407"/>
            <a:ext cx="7981869" cy="23360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438" y="4111995"/>
            <a:ext cx="7699762" cy="12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7605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0" y="116374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7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41843" y="1024785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06838" y="3864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558" y="1000127"/>
            <a:ext cx="7762642" cy="53562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459138" y="918733"/>
            <a:ext cx="552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i="1" dirty="0" smtClean="0">
                <a:solidFill>
                  <a:schemeClr val="bg1"/>
                </a:solidFill>
              </a:rPr>
              <a:t>“Contribuye </a:t>
            </a:r>
            <a:r>
              <a:rPr lang="es-ES" sz="2400" b="1" i="1" dirty="0">
                <a:solidFill>
                  <a:schemeClr val="bg1"/>
                </a:solidFill>
              </a:rPr>
              <a:t>a la reivindicación de la riqueza y diversidad cultural de España, contribuye al mantenimiento y recuperación de oficios y, sobre todo, demuestra el potencial de los municipios </a:t>
            </a:r>
            <a:r>
              <a:rPr lang="es-ES" sz="2400" b="1" i="1" dirty="0" smtClean="0">
                <a:solidFill>
                  <a:schemeClr val="bg1"/>
                </a:solidFill>
              </a:rPr>
              <a:t>españoles”</a:t>
            </a:r>
            <a:endParaRPr lang="es-ES" sz="2400" b="1" i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93533" y="2717045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i="1" dirty="0" smtClean="0">
                <a:solidFill>
                  <a:schemeClr val="bg1"/>
                </a:solidFill>
              </a:rPr>
              <a:t>Mariano Rajoy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234969" y="333003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FRIVOLIDAD</a:t>
            </a:r>
            <a:endParaRPr lang="es-E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0952" y="51472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6" y="0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8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51493" y="791713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426015" y="3019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164" y="577682"/>
            <a:ext cx="8557044" cy="58719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28205" y="3545455"/>
            <a:ext cx="5852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i="1" dirty="0" smtClean="0">
                <a:solidFill>
                  <a:schemeClr val="bg1"/>
                </a:solidFill>
              </a:rPr>
              <a:t>“España </a:t>
            </a:r>
            <a:r>
              <a:rPr lang="es-ES" sz="3200" b="1" i="1" dirty="0" smtClean="0">
                <a:solidFill>
                  <a:schemeClr val="bg1"/>
                </a:solidFill>
              </a:rPr>
              <a:t>se juega su futuro </a:t>
            </a:r>
            <a:r>
              <a:rPr lang="es-ES" sz="2800" b="1" i="1" dirty="0" smtClean="0">
                <a:solidFill>
                  <a:schemeClr val="bg1"/>
                </a:solidFill>
              </a:rPr>
              <a:t>en los pueblos”</a:t>
            </a:r>
          </a:p>
          <a:p>
            <a:pPr algn="just"/>
            <a:r>
              <a:rPr lang="es-ES" sz="2800" b="1" i="1" dirty="0" smtClean="0">
                <a:solidFill>
                  <a:schemeClr val="bg1"/>
                </a:solidFill>
              </a:rPr>
              <a:t> (</a:t>
            </a:r>
            <a:r>
              <a:rPr lang="es-ES" b="1" i="1" dirty="0" smtClean="0">
                <a:solidFill>
                  <a:schemeClr val="bg1"/>
                </a:solidFill>
              </a:rPr>
              <a:t>Pedro Sánchez, entrevista revista Presura</a:t>
            </a:r>
            <a:r>
              <a:rPr lang="es-ES" sz="2800" b="1" i="1" dirty="0" smtClean="0">
                <a:solidFill>
                  <a:schemeClr val="bg1"/>
                </a:solidFill>
              </a:rPr>
              <a:t>)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21164" y="6188035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</a:rPr>
              <a:t>Foto: </a:t>
            </a:r>
            <a:r>
              <a:rPr lang="es-ES" sz="1100" dirty="0" err="1" smtClean="0">
                <a:solidFill>
                  <a:schemeClr val="bg1"/>
                </a:solidFill>
              </a:rPr>
              <a:t>DiariodeValladolid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-949156" y="3428803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INTELECTUALIDAD BOHEMIA</a:t>
            </a:r>
            <a:endParaRPr lang="es-E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0952" y="51472"/>
            <a:ext cx="9144000" cy="526210"/>
          </a:xfrm>
        </p:spPr>
        <p:txBody>
          <a:bodyPr>
            <a:normAutofit/>
          </a:bodyPr>
          <a:lstStyle/>
          <a:p>
            <a:r>
              <a:rPr lang="es-ES" sz="2000" b="1" i="1" dirty="0" smtClean="0"/>
              <a:t>MARCO SIMPLIFICADO POLITICAS COHESION TERRITORIAL Y REVITALIZACION RURAL</a:t>
            </a:r>
            <a:endParaRPr lang="es-ES" sz="20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6" y="0"/>
            <a:ext cx="930213" cy="930213"/>
          </a:xfrm>
          <a:prstGeom prst="rect">
            <a:avLst/>
          </a:prstGeom>
        </p:spPr>
      </p:pic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COHESION TERRITORIAL Y REVITALIZACION RURAL</a:t>
            </a:r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407-D940-42ED-9992-5C1F75608FCD}" type="slidenum">
              <a:rPr lang="es-ES" smtClean="0"/>
              <a:t>9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51493" y="791713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200" b="1" i="1" dirty="0">
                <a:solidFill>
                  <a:srgbClr val="FF0000"/>
                </a:solidFill>
              </a:rPr>
              <a:t>MEDIO RURAL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426015" y="3019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012" y="736934"/>
            <a:ext cx="4321676" cy="612106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610601" y="3581400"/>
            <a:ext cx="306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¡¡ Pero hombre a ti que mas te da !!</a:t>
            </a:r>
            <a:endParaRPr lang="es-ES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149874" y="3396733"/>
            <a:ext cx="309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DESVERGÜENZA INFINITA</a:t>
            </a:r>
            <a:endParaRPr lang="es-E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614</Words>
  <Application>Microsoft Office PowerPoint</Application>
  <PresentationFormat>Panorámica</PresentationFormat>
  <Paragraphs>151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Lucida Console</vt:lpstr>
      <vt:lpstr>Times New Roman</vt:lpstr>
      <vt:lpstr>Tema de Office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Presentación de PowerPoint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Presentación de PowerPoint</vt:lpstr>
      <vt:lpstr>MARCO SIMPLIFICADO POLITICAS COHESION TERRITORIAL Y REVITALIZACION RURAL</vt:lpstr>
      <vt:lpstr>Presentación de PowerPoint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MARCO SIMPLIFICADO POLITICAS COHESION TERRITORIAL Y REVITALIZACION RURAL</vt:lpstr>
      <vt:lpstr>Presentación de PowerPoint</vt:lpstr>
      <vt:lpstr>Presentación de PowerPoint</vt:lpstr>
      <vt:lpstr>MARCO SIMPLIFICADO POLITICAS COHESION TERRITORIAL Y REVITALIZACION RURAL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Propietario</dc:creator>
  <cp:lastModifiedBy>Propietario</cp:lastModifiedBy>
  <cp:revision>61</cp:revision>
  <dcterms:created xsi:type="dcterms:W3CDTF">2018-06-11T16:05:11Z</dcterms:created>
  <dcterms:modified xsi:type="dcterms:W3CDTF">2018-06-15T11:06:41Z</dcterms:modified>
</cp:coreProperties>
</file>