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4" r:id="rId4"/>
    <p:sldId id="270" r:id="rId5"/>
    <p:sldId id="259" r:id="rId6"/>
    <p:sldId id="272" r:id="rId7"/>
    <p:sldId id="267" r:id="rId8"/>
    <p:sldId id="268" r:id="rId9"/>
    <p:sldId id="276" r:id="rId10"/>
    <p:sldId id="271" r:id="rId11"/>
    <p:sldId id="261" r:id="rId12"/>
    <p:sldId id="263" r:id="rId13"/>
    <p:sldId id="275" r:id="rId14"/>
  </p:sldIdLst>
  <p:sldSz cx="9144000" cy="6858000" type="screen4x3"/>
  <p:notesSz cx="6797675" cy="987425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7689-B3AB-4440-A7AE-79AC45C82CDE}" type="datetimeFigureOut">
              <a:rPr lang="es-ES" smtClean="0"/>
              <a:pPr/>
              <a:t>16/06/2018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0D0E-673F-4FAB-BDCA-B34A012B4EA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8226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7689-B3AB-4440-A7AE-79AC45C82CDE}" type="datetimeFigureOut">
              <a:rPr lang="es-ES" smtClean="0"/>
              <a:pPr/>
              <a:t>16/06/2018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0D0E-673F-4FAB-BDCA-B34A012B4EA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6273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7689-B3AB-4440-A7AE-79AC45C82CDE}" type="datetimeFigureOut">
              <a:rPr lang="es-ES" smtClean="0"/>
              <a:pPr/>
              <a:t>16/06/2018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0D0E-673F-4FAB-BDCA-B34A012B4EA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4753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7689-B3AB-4440-A7AE-79AC45C82CDE}" type="datetimeFigureOut">
              <a:rPr lang="es-ES" smtClean="0"/>
              <a:pPr/>
              <a:t>16/06/2018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0D0E-673F-4FAB-BDCA-B34A012B4EA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9907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7689-B3AB-4440-A7AE-79AC45C82CDE}" type="datetimeFigureOut">
              <a:rPr lang="es-ES" smtClean="0"/>
              <a:pPr/>
              <a:t>16/06/2018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0D0E-673F-4FAB-BDCA-B34A012B4EA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3322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7689-B3AB-4440-A7AE-79AC45C82CDE}" type="datetimeFigureOut">
              <a:rPr lang="es-ES" smtClean="0"/>
              <a:pPr/>
              <a:t>16/06/2018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0D0E-673F-4FAB-BDCA-B34A012B4EA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1896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7689-B3AB-4440-A7AE-79AC45C82CDE}" type="datetimeFigureOut">
              <a:rPr lang="es-ES" smtClean="0"/>
              <a:pPr/>
              <a:t>16/06/2018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0D0E-673F-4FAB-BDCA-B34A012B4EA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860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7689-B3AB-4440-A7AE-79AC45C82CDE}" type="datetimeFigureOut">
              <a:rPr lang="es-ES" smtClean="0"/>
              <a:pPr/>
              <a:t>16/06/2018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0D0E-673F-4FAB-BDCA-B34A012B4EA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5803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7689-B3AB-4440-A7AE-79AC45C82CDE}" type="datetimeFigureOut">
              <a:rPr lang="es-ES" smtClean="0"/>
              <a:pPr/>
              <a:t>16/06/2018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0D0E-673F-4FAB-BDCA-B34A012B4EA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3071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7689-B3AB-4440-A7AE-79AC45C82CDE}" type="datetimeFigureOut">
              <a:rPr lang="es-ES" smtClean="0"/>
              <a:pPr/>
              <a:t>16/06/2018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0D0E-673F-4FAB-BDCA-B34A012B4EA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4440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7689-B3AB-4440-A7AE-79AC45C82CDE}" type="datetimeFigureOut">
              <a:rPr lang="es-ES" smtClean="0"/>
              <a:pPr/>
              <a:t>16/06/2018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30D0E-673F-4FAB-BDCA-B34A012B4EA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6012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77689-B3AB-4440-A7AE-79AC45C82CDE}" type="datetimeFigureOut">
              <a:rPr lang="es-ES" smtClean="0"/>
              <a:pPr/>
              <a:t>16/06/2018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30D0E-673F-4FAB-BDCA-B34A012B4EA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2029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7" y="1412776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5400" b="1" dirty="0"/>
              <a:t>Jornadas sobre </a:t>
            </a:r>
            <a:r>
              <a:rPr lang="es-ES" sz="5400" b="1" dirty="0" smtClean="0"/>
              <a:t>Despoblación</a:t>
            </a:r>
          </a:p>
          <a:p>
            <a:pPr marL="0" indent="0" algn="ctr">
              <a:buNone/>
            </a:pPr>
            <a:r>
              <a:rPr lang="es-ES" sz="5400" b="1" dirty="0" smtClean="0"/>
              <a:t>del </a:t>
            </a:r>
            <a:r>
              <a:rPr lang="es-ES" sz="5400" b="1" dirty="0"/>
              <a:t>Medio Rural</a:t>
            </a:r>
          </a:p>
          <a:p>
            <a:pPr marL="0" indent="0" algn="ctr">
              <a:buNone/>
            </a:pP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979307" y="4293096"/>
            <a:ext cx="7344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600" dirty="0" smtClean="0">
                <a:solidFill>
                  <a:srgbClr val="FF0000"/>
                </a:solidFill>
              </a:rPr>
              <a:t>MESA REDONDA POLÍTICA</a:t>
            </a:r>
          </a:p>
          <a:p>
            <a:pPr algn="ctr"/>
            <a:r>
              <a:rPr lang="es-ES" sz="3600" dirty="0" smtClean="0">
                <a:solidFill>
                  <a:srgbClr val="0070C0"/>
                </a:solidFill>
              </a:rPr>
              <a:t>“Contexto, retos y estrategias políticas para combatir la despoblación”</a:t>
            </a:r>
          </a:p>
          <a:p>
            <a:pPr algn="ctr"/>
            <a:r>
              <a:rPr lang="es-ES" sz="3600" dirty="0" smtClean="0">
                <a:solidFill>
                  <a:srgbClr val="FF0000"/>
                </a:solidFill>
              </a:rPr>
              <a:t>Villadiego</a:t>
            </a:r>
            <a:r>
              <a:rPr lang="es-ES" sz="3600" dirty="0" smtClean="0">
                <a:solidFill>
                  <a:srgbClr val="FF0000"/>
                </a:solidFill>
              </a:rPr>
              <a:t>, Burgos, 15-16 Junio 2018.</a:t>
            </a:r>
            <a:endParaRPr lang="es-ES" sz="36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0284"/>
            <a:ext cx="2921729" cy="110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16634"/>
            <a:ext cx="2374313" cy="115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508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800" b="1" dirty="0" smtClean="0">
                <a:solidFill>
                  <a:srgbClr val="0070C0"/>
                </a:solidFill>
              </a:rPr>
              <a:t>La Despoblación:</a:t>
            </a:r>
            <a:br>
              <a:rPr lang="es-ES" sz="4800" b="1" dirty="0" smtClean="0">
                <a:solidFill>
                  <a:srgbClr val="0070C0"/>
                </a:solidFill>
              </a:rPr>
            </a:br>
            <a:r>
              <a:rPr lang="es-ES" sz="4800" b="1" dirty="0" smtClean="0">
                <a:solidFill>
                  <a:srgbClr val="0070C0"/>
                </a:solidFill>
              </a:rPr>
              <a:t> ¿Reversible o Irreversible?</a:t>
            </a:r>
            <a:endParaRPr lang="es-ES" sz="4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229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090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b="1" dirty="0" smtClean="0">
                <a:solidFill>
                  <a:srgbClr val="0070C0"/>
                </a:solidFill>
              </a:rPr>
              <a:t>El gran fracaso institucional</a:t>
            </a:r>
            <a:br>
              <a:rPr lang="es-ES" b="1" dirty="0" smtClean="0">
                <a:solidFill>
                  <a:srgbClr val="0070C0"/>
                </a:solidFill>
              </a:rPr>
            </a:br>
            <a:r>
              <a:rPr lang="es-ES" b="1" dirty="0" smtClean="0">
                <a:solidFill>
                  <a:srgbClr val="0070C0"/>
                </a:solidFill>
              </a:rPr>
              <a:t>en la lucha contra la despoblación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600200"/>
            <a:ext cx="8424936" cy="4997152"/>
          </a:xfrm>
        </p:spPr>
        <p:txBody>
          <a:bodyPr>
            <a:normAutofit fontScale="85000" lnSpcReduction="10000"/>
          </a:bodyPr>
          <a:lstStyle/>
          <a:p>
            <a:r>
              <a:rPr lang="es-ES" dirty="0" smtClean="0">
                <a:solidFill>
                  <a:srgbClr val="C00000"/>
                </a:solidFill>
              </a:rPr>
              <a:t>Ausencia de voluntad política para resolver un problema que los expertos pusieron sobre la mesa hace 40 años.</a:t>
            </a:r>
          </a:p>
          <a:p>
            <a:r>
              <a:rPr lang="es-ES" dirty="0" smtClean="0">
                <a:solidFill>
                  <a:srgbClr val="C00000"/>
                </a:solidFill>
              </a:rPr>
              <a:t>30 años de Agendas, Propuestas, Planes, Programas contra la Despoblación incumplidos.</a:t>
            </a:r>
          </a:p>
          <a:p>
            <a:r>
              <a:rPr lang="es-ES" dirty="0" smtClean="0">
                <a:solidFill>
                  <a:srgbClr val="C00000"/>
                </a:solidFill>
              </a:rPr>
              <a:t>Carencia de una Masa crítica social organizada activamente por la Repoblación: partidos, instituciones, asociaciones, sindicatos, ambientalistas… </a:t>
            </a:r>
          </a:p>
          <a:p>
            <a:r>
              <a:rPr lang="es-ES" dirty="0" smtClean="0">
                <a:solidFill>
                  <a:srgbClr val="C00000"/>
                </a:solidFill>
              </a:rPr>
              <a:t>Desaprovechamiento total de las ingentes ayudas europeas recibidas: España ha recibido más de 300.000 millones de euros entre 1986 y 2013 para Desarrollo Agrario, Rural, regional y Social sin beneficio demográfico alguno en las comarcas rurales</a:t>
            </a:r>
            <a:r>
              <a:rPr lang="es-ES" dirty="0" smtClean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1514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800" b="1" dirty="0" smtClean="0">
                <a:solidFill>
                  <a:srgbClr val="0070C0"/>
                </a:solidFill>
              </a:rPr>
              <a:t>Soluciones Institucionales</a:t>
            </a:r>
            <a:br>
              <a:rPr lang="es-ES" sz="4800" b="1" dirty="0" smtClean="0">
                <a:solidFill>
                  <a:srgbClr val="0070C0"/>
                </a:solidFill>
              </a:rPr>
            </a:br>
            <a:r>
              <a:rPr lang="es-ES" sz="4800" b="1" dirty="0" smtClean="0">
                <a:solidFill>
                  <a:srgbClr val="0070C0"/>
                </a:solidFill>
              </a:rPr>
              <a:t>a la despoblación</a:t>
            </a:r>
            <a:endParaRPr lang="es-ES" sz="4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600200"/>
            <a:ext cx="6696744" cy="50691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1800" dirty="0" smtClean="0">
                <a:solidFill>
                  <a:srgbClr val="C00000"/>
                </a:solidFill>
              </a:rPr>
              <a:t>Inventario de Patrimonio Inmobiliario Público Infrautilizado en las locales rurales (viviendas, locales, naves, etc…).</a:t>
            </a:r>
          </a:p>
          <a:p>
            <a:pPr marL="0" indent="0">
              <a:buNone/>
            </a:pPr>
            <a:r>
              <a:rPr lang="es-ES" sz="1800" dirty="0" smtClean="0"/>
              <a:t>Favorecer el asentamiento voluntario de empleados públicos de las diferentes administraciones en localidades rurales.</a:t>
            </a:r>
          </a:p>
          <a:p>
            <a:pPr marL="0" indent="0">
              <a:buNone/>
            </a:pPr>
            <a:r>
              <a:rPr lang="es-ES" sz="1800" dirty="0" smtClean="0">
                <a:solidFill>
                  <a:srgbClr val="0070C0"/>
                </a:solidFill>
              </a:rPr>
              <a:t>Conectividad entre ofertas económicas y de residencia, en ámbitos rurales y demandas de potenciales pobladores.</a:t>
            </a:r>
          </a:p>
          <a:p>
            <a:pPr marL="0" indent="0">
              <a:buNone/>
            </a:pPr>
            <a:r>
              <a:rPr lang="es-ES" sz="1800" dirty="0" smtClean="0"/>
              <a:t>Iniciativas Europeas para la repoblación Rural.</a:t>
            </a:r>
          </a:p>
          <a:p>
            <a:pPr marL="0" indent="0">
              <a:buNone/>
            </a:pPr>
            <a:r>
              <a:rPr lang="es-ES" sz="1800" dirty="0" smtClean="0">
                <a:solidFill>
                  <a:srgbClr val="7030A0"/>
                </a:solidFill>
              </a:rPr>
              <a:t>Cofinanciar cualquier iniciativa empresarial o de creación de empleo en las Áreas Despobladas.</a:t>
            </a:r>
          </a:p>
          <a:p>
            <a:pPr marL="0" indent="0">
              <a:buNone/>
            </a:pPr>
            <a:r>
              <a:rPr lang="es-ES" sz="1800" dirty="0" smtClean="0"/>
              <a:t>Procedimiento simplificado de Gestión en Pequeños </a:t>
            </a:r>
            <a:r>
              <a:rPr lang="es-ES" sz="1800" dirty="0" err="1" smtClean="0"/>
              <a:t>Aytos</a:t>
            </a:r>
            <a:r>
              <a:rPr lang="es-ES" sz="1800" dirty="0" smtClean="0"/>
              <a:t>.</a:t>
            </a:r>
          </a:p>
          <a:p>
            <a:pPr marL="0" indent="0">
              <a:buNone/>
            </a:pPr>
            <a:r>
              <a:rPr lang="es-ES" sz="1800" dirty="0" smtClean="0">
                <a:solidFill>
                  <a:srgbClr val="FF0000"/>
                </a:solidFill>
              </a:rPr>
              <a:t>Priorizar la ubicación de las Actividades Económicas y Empresariales de Administraciones Públicas y Empresas con participación pública en el medio rural.</a:t>
            </a:r>
          </a:p>
          <a:p>
            <a:pPr marL="0" indent="0">
              <a:buNone/>
            </a:pPr>
            <a:r>
              <a:rPr lang="es-ES" sz="1800" dirty="0" smtClean="0"/>
              <a:t>Apoyo incondicional a la Escuela Rural.</a:t>
            </a:r>
          </a:p>
          <a:p>
            <a:pPr marL="0" indent="0">
              <a:buNone/>
            </a:pPr>
            <a:r>
              <a:rPr lang="es-ES" sz="1800" dirty="0" smtClean="0">
                <a:solidFill>
                  <a:srgbClr val="00B050"/>
                </a:solidFill>
              </a:rPr>
              <a:t>Garantizar acceso a Nuevas tecnologías en todo el Territorio Rural.</a:t>
            </a:r>
          </a:p>
          <a:p>
            <a:pPr marL="0" indent="0">
              <a:buNone/>
            </a:pPr>
            <a:r>
              <a:rPr lang="es-ES" sz="1800" dirty="0"/>
              <a:t>P</a:t>
            </a:r>
            <a:r>
              <a:rPr lang="es-ES" sz="1800" dirty="0" smtClean="0"/>
              <a:t>restación de calidad de Servicios Sociales, Culturales y Deportivos.</a:t>
            </a:r>
          </a:p>
          <a:p>
            <a:pPr marL="0" indent="0">
              <a:buNone/>
            </a:pPr>
            <a:r>
              <a:rPr lang="es-ES" sz="1800" dirty="0" smtClean="0"/>
              <a:t>Dignificar la Vida Rural.</a:t>
            </a:r>
            <a:endParaRPr lang="es-ES" sz="1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556793"/>
            <a:ext cx="2027419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540" y="4062943"/>
            <a:ext cx="1952143" cy="270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920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800" b="1" dirty="0" smtClean="0">
                <a:solidFill>
                  <a:srgbClr val="0070C0"/>
                </a:solidFill>
              </a:rPr>
              <a:t>Movilización por la Repoblación</a:t>
            </a:r>
            <a:endParaRPr lang="es-ES" sz="4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600200"/>
            <a:ext cx="6696744" cy="50691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s-ES" dirty="0" smtClean="0">
                <a:solidFill>
                  <a:srgbClr val="C00000"/>
                </a:solidFill>
              </a:rPr>
              <a:t>La Despoblación </a:t>
            </a:r>
            <a:r>
              <a:rPr lang="es-ES" dirty="0" smtClean="0">
                <a:solidFill>
                  <a:srgbClr val="C00000"/>
                </a:solidFill>
              </a:rPr>
              <a:t>genera</a:t>
            </a:r>
          </a:p>
          <a:p>
            <a:pPr marL="0" indent="0">
              <a:buNone/>
            </a:pPr>
            <a:r>
              <a:rPr lang="es-ES" dirty="0" smtClean="0">
                <a:solidFill>
                  <a:srgbClr val="C00000"/>
                </a:solidFill>
              </a:rPr>
              <a:t>caudales </a:t>
            </a:r>
            <a:r>
              <a:rPr lang="es-ES" dirty="0" smtClean="0">
                <a:solidFill>
                  <a:srgbClr val="C00000"/>
                </a:solidFill>
              </a:rPr>
              <a:t>de simpatía popular.</a:t>
            </a:r>
          </a:p>
          <a:p>
            <a:r>
              <a:rPr lang="es-ES" dirty="0">
                <a:solidFill>
                  <a:srgbClr val="C00000"/>
                </a:solidFill>
              </a:rPr>
              <a:t>Soluciones Sociales.</a:t>
            </a:r>
          </a:p>
          <a:p>
            <a:r>
              <a:rPr lang="es-ES" dirty="0">
                <a:solidFill>
                  <a:srgbClr val="C00000"/>
                </a:solidFill>
              </a:rPr>
              <a:t>Soluciones Institucionales.</a:t>
            </a:r>
          </a:p>
          <a:p>
            <a:r>
              <a:rPr lang="es-ES" dirty="0">
                <a:solidFill>
                  <a:srgbClr val="C00000"/>
                </a:solidFill>
              </a:rPr>
              <a:t>Repoblación.</a:t>
            </a:r>
          </a:p>
          <a:p>
            <a:r>
              <a:rPr lang="es-ES" dirty="0" smtClean="0">
                <a:solidFill>
                  <a:srgbClr val="C00000"/>
                </a:solidFill>
              </a:rPr>
              <a:t>Movilización.</a:t>
            </a:r>
            <a:endParaRPr lang="es-ES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s-ES" sz="18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s-ES" sz="1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91914"/>
            <a:ext cx="3491880" cy="261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412776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29951"/>
            <a:ext cx="4392488" cy="231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805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800" b="1" dirty="0">
                <a:solidFill>
                  <a:srgbClr val="0070C0"/>
                </a:solidFill>
              </a:rPr>
              <a:t>7</a:t>
            </a:r>
            <a:r>
              <a:rPr lang="es-ES" sz="4800" b="1" dirty="0" smtClean="0">
                <a:solidFill>
                  <a:srgbClr val="0070C0"/>
                </a:solidFill>
              </a:rPr>
              <a:t> Reflexiones sobre la Despoblación Rural.</a:t>
            </a:r>
            <a:endParaRPr lang="es-ES" sz="4800" b="1" dirty="0">
              <a:solidFill>
                <a:srgbClr val="0070C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95536" y="2276872"/>
            <a:ext cx="44644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b="1" dirty="0" smtClean="0">
                <a:solidFill>
                  <a:srgbClr val="FF0000"/>
                </a:solidFill>
              </a:rPr>
              <a:t>¿Es un problema nuevo la Despoblación Rural? ¿es la canción del verano?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b="1" dirty="0" smtClean="0">
                <a:solidFill>
                  <a:srgbClr val="FF0000"/>
                </a:solidFill>
              </a:rPr>
              <a:t>¿Áreas con baja población o áreas despobladas?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b="1" dirty="0" smtClean="0">
                <a:solidFill>
                  <a:srgbClr val="FF0000"/>
                </a:solidFill>
              </a:rPr>
              <a:t>La realidad de la despoblación en la España vacía.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b="1" dirty="0" smtClean="0">
                <a:solidFill>
                  <a:srgbClr val="FF0000"/>
                </a:solidFill>
              </a:rPr>
              <a:t>La Despoblación es ¿reversible  o irreversible?.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b="1" dirty="0" smtClean="0">
                <a:solidFill>
                  <a:srgbClr val="FF0000"/>
                </a:solidFill>
              </a:rPr>
              <a:t>El gran fracaso institucional frente a la despoblación rural.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b="1" dirty="0" smtClean="0">
                <a:solidFill>
                  <a:srgbClr val="FF0000"/>
                </a:solidFill>
              </a:rPr>
              <a:t>Soluciones Sociales, Acciones Instituciones, Propuestas políticas frente a la Despoblación.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b="1" dirty="0" smtClean="0">
                <a:solidFill>
                  <a:srgbClr val="FF0000"/>
                </a:solidFill>
              </a:rPr>
              <a:t>Movilización por la Repoblación.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894" y="1799591"/>
            <a:ext cx="3810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157" y="4437112"/>
            <a:ext cx="3694404" cy="2079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488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800" b="1" dirty="0" smtClean="0">
                <a:solidFill>
                  <a:srgbClr val="0070C0"/>
                </a:solidFill>
              </a:rPr>
              <a:t>40 años denunciando la Despoblación Rural.</a:t>
            </a:r>
            <a:endParaRPr lang="es-ES" sz="4800" b="1" dirty="0">
              <a:solidFill>
                <a:srgbClr val="0070C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51520" y="1556792"/>
            <a:ext cx="51125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b="1" dirty="0" smtClean="0">
                <a:solidFill>
                  <a:srgbClr val="FF0000"/>
                </a:solidFill>
              </a:rPr>
              <a:t>Novelas y posicionamientos de Miguel Delibes.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b="1" dirty="0" smtClean="0">
                <a:solidFill>
                  <a:srgbClr val="FF0000"/>
                </a:solidFill>
              </a:rPr>
              <a:t>La Lluvia Amarilla de Julio Llamazares.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b="1" dirty="0">
                <a:solidFill>
                  <a:srgbClr val="FF0000"/>
                </a:solidFill>
              </a:rPr>
              <a:t>C</a:t>
            </a:r>
            <a:r>
              <a:rPr lang="es-ES" b="1" dirty="0" smtClean="0">
                <a:solidFill>
                  <a:srgbClr val="FF0000"/>
                </a:solidFill>
              </a:rPr>
              <a:t>antautores como Labordeta, Miriam de </a:t>
            </a:r>
            <a:r>
              <a:rPr lang="es-ES" b="1" dirty="0" err="1" smtClean="0">
                <a:solidFill>
                  <a:srgbClr val="FF0000"/>
                </a:solidFill>
              </a:rPr>
              <a:t>Riu</a:t>
            </a:r>
            <a:r>
              <a:rPr lang="es-ES" b="1" dirty="0" smtClean="0">
                <a:solidFill>
                  <a:srgbClr val="FF0000"/>
                </a:solidFill>
              </a:rPr>
              <a:t>,…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b="1" dirty="0">
                <a:solidFill>
                  <a:srgbClr val="FF0000"/>
                </a:solidFill>
              </a:rPr>
              <a:t>E</a:t>
            </a:r>
            <a:r>
              <a:rPr lang="es-ES" b="1" dirty="0" smtClean="0">
                <a:solidFill>
                  <a:srgbClr val="FF0000"/>
                </a:solidFill>
              </a:rPr>
              <a:t>studios de geógrafos  en la Transición.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56792"/>
            <a:ext cx="3419889" cy="230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1"/>
            <a:ext cx="2304256" cy="3197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804330"/>
            <a:ext cx="3096344" cy="249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424741"/>
            <a:ext cx="2298948" cy="330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004247"/>
            <a:ext cx="4608512" cy="166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968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800" b="1" dirty="0" smtClean="0">
                <a:solidFill>
                  <a:srgbClr val="0070C0"/>
                </a:solidFill>
              </a:rPr>
              <a:t>¿Áreas con baja población</a:t>
            </a:r>
            <a:br>
              <a:rPr lang="es-ES" sz="4800" b="1" dirty="0" smtClean="0">
                <a:solidFill>
                  <a:srgbClr val="0070C0"/>
                </a:solidFill>
              </a:rPr>
            </a:br>
            <a:r>
              <a:rPr lang="es-ES" sz="4800" b="1" dirty="0" smtClean="0">
                <a:solidFill>
                  <a:srgbClr val="0070C0"/>
                </a:solidFill>
              </a:rPr>
              <a:t>o áreas despobladas?</a:t>
            </a:r>
            <a:endParaRPr lang="es-ES" sz="4800" b="1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536" y="1628800"/>
            <a:ext cx="3756358" cy="250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65104"/>
            <a:ext cx="3744838" cy="227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95536" y="1772816"/>
            <a:ext cx="44644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u="sng" dirty="0" smtClean="0"/>
              <a:t>Laponia finlandesa (1,8 h/km</a:t>
            </a:r>
            <a:r>
              <a:rPr lang="es-ES" b="1" u="sng" baseline="30000" dirty="0" smtClean="0"/>
              <a:t>2</a:t>
            </a:r>
            <a:r>
              <a:rPr lang="es-ES" b="1" u="sng" dirty="0" smtClean="0"/>
              <a:t>):</a:t>
            </a:r>
          </a:p>
          <a:p>
            <a:r>
              <a:rPr lang="es-ES" dirty="0" smtClean="0">
                <a:solidFill>
                  <a:srgbClr val="C00000"/>
                </a:solidFill>
              </a:rPr>
              <a:t>1950: 169.000 h.</a:t>
            </a:r>
          </a:p>
          <a:p>
            <a:r>
              <a:rPr lang="es-ES" dirty="0" smtClean="0">
                <a:solidFill>
                  <a:srgbClr val="C00000"/>
                </a:solidFill>
              </a:rPr>
              <a:t>2015: 181.000 h.</a:t>
            </a:r>
          </a:p>
          <a:p>
            <a:r>
              <a:rPr lang="es-ES" b="1" u="sng" dirty="0" smtClean="0"/>
              <a:t>Provincia Soria (8 h/km</a:t>
            </a:r>
            <a:r>
              <a:rPr lang="es-ES" b="1" u="sng" baseline="30000" dirty="0" smtClean="0"/>
              <a:t>2</a:t>
            </a:r>
            <a:r>
              <a:rPr lang="es-ES" b="1" u="sng" dirty="0" smtClean="0"/>
              <a:t>):</a:t>
            </a:r>
          </a:p>
          <a:p>
            <a:r>
              <a:rPr lang="es-ES" dirty="0" smtClean="0">
                <a:solidFill>
                  <a:srgbClr val="C00000"/>
                </a:solidFill>
              </a:rPr>
              <a:t>1950: 166.000 h.</a:t>
            </a:r>
          </a:p>
          <a:p>
            <a:r>
              <a:rPr lang="es-ES" dirty="0" smtClean="0">
                <a:solidFill>
                  <a:srgbClr val="C00000"/>
                </a:solidFill>
              </a:rPr>
              <a:t>2015: 88.000 h.</a:t>
            </a:r>
          </a:p>
          <a:p>
            <a:r>
              <a:rPr lang="es-ES" b="1" u="sng" dirty="0" smtClean="0"/>
              <a:t>Soria Rural:</a:t>
            </a:r>
          </a:p>
          <a:p>
            <a:r>
              <a:rPr lang="es-ES" dirty="0" smtClean="0">
                <a:solidFill>
                  <a:srgbClr val="C00000"/>
                </a:solidFill>
              </a:rPr>
              <a:t>1950: 151.000 h.</a:t>
            </a:r>
          </a:p>
          <a:p>
            <a:r>
              <a:rPr lang="es-ES" dirty="0" smtClean="0">
                <a:solidFill>
                  <a:srgbClr val="C00000"/>
                </a:solidFill>
              </a:rPr>
              <a:t>2015: 50.000 h.</a:t>
            </a:r>
          </a:p>
          <a:p>
            <a:r>
              <a:rPr lang="es-ES" b="1" u="sng" dirty="0" smtClean="0"/>
              <a:t>Guipúzcoa (355 h/km</a:t>
            </a:r>
            <a:r>
              <a:rPr lang="es-ES" b="1" u="sng" baseline="30000" dirty="0" smtClean="0"/>
              <a:t>2</a:t>
            </a:r>
            <a:r>
              <a:rPr lang="es-ES" b="1" u="sng" dirty="0" smtClean="0"/>
              <a:t>):</a:t>
            </a:r>
          </a:p>
          <a:p>
            <a:r>
              <a:rPr lang="es-ES" dirty="0" smtClean="0">
                <a:solidFill>
                  <a:srgbClr val="C00000"/>
                </a:solidFill>
              </a:rPr>
              <a:t>1950: 374.000 h.</a:t>
            </a:r>
          </a:p>
          <a:p>
            <a:r>
              <a:rPr lang="es-ES" dirty="0" smtClean="0">
                <a:solidFill>
                  <a:srgbClr val="C00000"/>
                </a:solidFill>
              </a:rPr>
              <a:t>2015: 718.000 h.</a:t>
            </a:r>
          </a:p>
          <a:p>
            <a:r>
              <a:rPr lang="es-ES" b="1" u="sng" dirty="0" smtClean="0"/>
              <a:t>Guipúzcoa Rural:</a:t>
            </a:r>
          </a:p>
          <a:p>
            <a:r>
              <a:rPr lang="es-ES" dirty="0" smtClean="0">
                <a:solidFill>
                  <a:srgbClr val="C00000"/>
                </a:solidFill>
              </a:rPr>
              <a:t>1950: 240.000 h.</a:t>
            </a:r>
          </a:p>
          <a:p>
            <a:r>
              <a:rPr lang="es-ES" dirty="0" smtClean="0">
                <a:solidFill>
                  <a:srgbClr val="C00000"/>
                </a:solidFill>
              </a:rPr>
              <a:t>2015: 471.000 h.</a:t>
            </a:r>
          </a:p>
          <a:p>
            <a:r>
              <a:rPr lang="es-ES" dirty="0" smtClean="0">
                <a:solidFill>
                  <a:srgbClr val="C00000"/>
                </a:solidFill>
              </a:rPr>
              <a:t>2015’: 361.000 h.</a:t>
            </a:r>
          </a:p>
        </p:txBody>
      </p:sp>
    </p:spTree>
    <p:extLst>
      <p:ext uri="{BB962C8B-B14F-4D97-AF65-F5344CB8AC3E}">
        <p14:creationId xmlns:p14="http://schemas.microsoft.com/office/powerpoint/2010/main" val="403559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800" b="1" dirty="0" smtClean="0">
                <a:solidFill>
                  <a:srgbClr val="0070C0"/>
                </a:solidFill>
              </a:rPr>
              <a:t>La Realidad de la Despoblación</a:t>
            </a:r>
            <a:br>
              <a:rPr lang="es-ES" sz="4800" b="1" dirty="0" smtClean="0">
                <a:solidFill>
                  <a:srgbClr val="0070C0"/>
                </a:solidFill>
              </a:rPr>
            </a:br>
            <a:r>
              <a:rPr lang="es-ES" sz="4800" b="1" dirty="0" smtClean="0">
                <a:solidFill>
                  <a:srgbClr val="0070C0"/>
                </a:solidFill>
              </a:rPr>
              <a:t>en la España Vacía (I).</a:t>
            </a:r>
            <a:endParaRPr lang="es-ES" sz="4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700808"/>
            <a:ext cx="4788024" cy="5257800"/>
          </a:xfrm>
        </p:spPr>
        <p:txBody>
          <a:bodyPr>
            <a:normAutofit fontScale="55000" lnSpcReduction="20000"/>
          </a:bodyPr>
          <a:lstStyle/>
          <a:p>
            <a:r>
              <a:rPr lang="es-ES" dirty="0" smtClean="0"/>
              <a:t>Castilla y León tiene hoy la misma población que en 1900, España la ha multiplicado por tres, Cataluña y País Vasco, por cuatro. </a:t>
            </a:r>
          </a:p>
          <a:p>
            <a:r>
              <a:rPr lang="es-ES" dirty="0" smtClean="0"/>
              <a:t>Castilla y León pierde 25.000 habitantes al año, perderá 260.000 en los próximos 15 años y Castilla-La Mancha 140.000 (INE). </a:t>
            </a:r>
          </a:p>
          <a:p>
            <a:r>
              <a:rPr lang="es-ES" dirty="0" smtClean="0"/>
              <a:t>Castilla y León, Comunidad más envejecida de Europa, 25% &gt; 65 años, dentro de 12 años serán el 35% de la población.</a:t>
            </a:r>
          </a:p>
          <a:p>
            <a:r>
              <a:rPr lang="es-ES" dirty="0" smtClean="0"/>
              <a:t>552.000 h. perderá España en 15 años, 402.092 en Castilla y León y Castilla-La Mancha… ¡el 73% del total!. </a:t>
            </a:r>
          </a:p>
          <a:p>
            <a:r>
              <a:rPr lang="es-ES" dirty="0" smtClean="0"/>
              <a:t>La Castilla Rural ha pasado en 60 años de 4 millones habitantes a  1 millón h.</a:t>
            </a:r>
          </a:p>
          <a:p>
            <a:r>
              <a:rPr lang="es-ES" dirty="0" smtClean="0"/>
              <a:t>Se han cerrado casi 5.000 escuelas rurales.</a:t>
            </a:r>
          </a:p>
          <a:p>
            <a:r>
              <a:rPr lang="es-ES" dirty="0" smtClean="0"/>
              <a:t>Población en pueblos de menos de 200 h. supera el 50%&gt; 65 años. </a:t>
            </a:r>
          </a:p>
          <a:p>
            <a:r>
              <a:rPr lang="es-ES" dirty="0" smtClean="0"/>
              <a:t>Densidad comarcas rurales castellanas inferior a 10 h/km</a:t>
            </a:r>
            <a:r>
              <a:rPr lang="es-ES" baseline="30000" dirty="0" smtClean="0"/>
              <a:t>2</a:t>
            </a:r>
            <a:r>
              <a:rPr lang="es-ES" dirty="0" smtClean="0"/>
              <a:t>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005" y="1988840"/>
            <a:ext cx="4555995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859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800" b="1" dirty="0" smtClean="0">
                <a:solidFill>
                  <a:srgbClr val="0070C0"/>
                </a:solidFill>
              </a:rPr>
              <a:t>La Realidad de la Despoblación</a:t>
            </a:r>
            <a:br>
              <a:rPr lang="es-ES" sz="4800" b="1" dirty="0" smtClean="0">
                <a:solidFill>
                  <a:srgbClr val="0070C0"/>
                </a:solidFill>
              </a:rPr>
            </a:br>
            <a:r>
              <a:rPr lang="es-ES" sz="4800" b="1" dirty="0" smtClean="0">
                <a:solidFill>
                  <a:srgbClr val="0070C0"/>
                </a:solidFill>
              </a:rPr>
              <a:t>en la España Vacía (II).</a:t>
            </a:r>
            <a:endParaRPr lang="es-ES" sz="4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0"/>
            <a:ext cx="6585504" cy="5290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776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800" b="1" dirty="0" smtClean="0">
                <a:solidFill>
                  <a:srgbClr val="0070C0"/>
                </a:solidFill>
              </a:rPr>
              <a:t>La Realidad de la Despoblación</a:t>
            </a:r>
            <a:br>
              <a:rPr lang="es-ES" sz="4800" b="1" dirty="0" smtClean="0">
                <a:solidFill>
                  <a:srgbClr val="0070C0"/>
                </a:solidFill>
              </a:rPr>
            </a:br>
            <a:r>
              <a:rPr lang="es-ES" sz="4800" b="1" dirty="0" smtClean="0">
                <a:solidFill>
                  <a:srgbClr val="0070C0"/>
                </a:solidFill>
              </a:rPr>
              <a:t>en la España Vacía </a:t>
            </a:r>
            <a:r>
              <a:rPr lang="es-ES" sz="4800" b="1" dirty="0" smtClean="0">
                <a:solidFill>
                  <a:srgbClr val="0070C0"/>
                </a:solidFill>
              </a:rPr>
              <a:t>(III).</a:t>
            </a:r>
            <a:endParaRPr lang="es-ES" sz="4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sz="4000" dirty="0">
                <a:solidFill>
                  <a:srgbClr val="C00000"/>
                </a:solidFill>
              </a:rPr>
              <a:t>P</a:t>
            </a:r>
            <a:r>
              <a:rPr lang="es-ES" sz="4000" dirty="0" smtClean="0">
                <a:solidFill>
                  <a:srgbClr val="C00000"/>
                </a:solidFill>
              </a:rPr>
              <a:t>rovincia Burgos (-12%):</a:t>
            </a:r>
          </a:p>
          <a:p>
            <a:pPr marL="0" indent="0">
              <a:buNone/>
            </a:pPr>
            <a:r>
              <a:rPr lang="es-ES" sz="4000" dirty="0" smtClean="0">
                <a:solidFill>
                  <a:srgbClr val="C00000"/>
                </a:solidFill>
              </a:rPr>
              <a:t>1950: 400.000 h. </a:t>
            </a:r>
          </a:p>
          <a:p>
            <a:pPr marL="0" indent="0">
              <a:buNone/>
            </a:pPr>
            <a:r>
              <a:rPr lang="es-ES" sz="4000" dirty="0" smtClean="0">
                <a:solidFill>
                  <a:srgbClr val="C00000"/>
                </a:solidFill>
              </a:rPr>
              <a:t>2015: 358.000 h.</a:t>
            </a:r>
          </a:p>
          <a:p>
            <a:pPr marL="0" indent="0">
              <a:buNone/>
            </a:pPr>
            <a:r>
              <a:rPr lang="es-ES" sz="4000" dirty="0" smtClean="0">
                <a:solidFill>
                  <a:srgbClr val="00B050"/>
                </a:solidFill>
              </a:rPr>
              <a:t>Burgos Rural (-63%):</a:t>
            </a:r>
          </a:p>
          <a:p>
            <a:pPr marL="0" indent="0">
              <a:buNone/>
            </a:pPr>
            <a:r>
              <a:rPr lang="es-ES" sz="4000" dirty="0" smtClean="0">
                <a:solidFill>
                  <a:srgbClr val="00B050"/>
                </a:solidFill>
              </a:rPr>
              <a:t>1950: 300.000 h.</a:t>
            </a:r>
          </a:p>
          <a:p>
            <a:pPr marL="0" indent="0">
              <a:buNone/>
            </a:pPr>
            <a:r>
              <a:rPr lang="es-ES" sz="4000" dirty="0" smtClean="0">
                <a:solidFill>
                  <a:srgbClr val="00B050"/>
                </a:solidFill>
              </a:rPr>
              <a:t>2015: 114.000 h</a:t>
            </a:r>
          </a:p>
          <a:p>
            <a:pPr marL="0" indent="0">
              <a:buNone/>
            </a:pPr>
            <a:r>
              <a:rPr lang="es-ES" sz="4000" dirty="0" smtClean="0">
                <a:solidFill>
                  <a:srgbClr val="00B050"/>
                </a:solidFill>
              </a:rPr>
              <a:t>2015 (reales): 68.000 h.</a:t>
            </a:r>
          </a:p>
          <a:p>
            <a:pPr marL="0" indent="0">
              <a:buNone/>
            </a:pPr>
            <a:r>
              <a:rPr lang="es-ES" sz="4000" dirty="0" smtClean="0">
                <a:solidFill>
                  <a:srgbClr val="00B050"/>
                </a:solidFill>
              </a:rPr>
              <a:t>2015: 40%&gt;65 años.</a:t>
            </a:r>
          </a:p>
          <a:p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700809"/>
            <a:ext cx="2227052" cy="151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010620"/>
            <a:ext cx="2376263" cy="157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9" y="3284984"/>
            <a:ext cx="2318890" cy="1581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095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800" b="1" dirty="0" smtClean="0">
                <a:solidFill>
                  <a:srgbClr val="0070C0"/>
                </a:solidFill>
              </a:rPr>
              <a:t>La Realidad de la Despoblación</a:t>
            </a:r>
            <a:br>
              <a:rPr lang="es-ES" sz="4800" b="1" dirty="0" smtClean="0">
                <a:solidFill>
                  <a:srgbClr val="0070C0"/>
                </a:solidFill>
              </a:rPr>
            </a:br>
            <a:r>
              <a:rPr lang="es-ES" sz="4800" b="1" dirty="0" smtClean="0">
                <a:solidFill>
                  <a:srgbClr val="0070C0"/>
                </a:solidFill>
              </a:rPr>
              <a:t>en la España Vacía </a:t>
            </a:r>
            <a:r>
              <a:rPr lang="es-ES" sz="4800" b="1" dirty="0" smtClean="0">
                <a:solidFill>
                  <a:srgbClr val="0070C0"/>
                </a:solidFill>
              </a:rPr>
              <a:t>(IV</a:t>
            </a:r>
            <a:r>
              <a:rPr lang="es-ES" sz="4800" b="1" dirty="0" smtClean="0">
                <a:solidFill>
                  <a:srgbClr val="0070C0"/>
                </a:solidFill>
              </a:rPr>
              <a:t>).</a:t>
            </a:r>
            <a:endParaRPr lang="es-ES" sz="4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51411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sz="4000" dirty="0">
                <a:solidFill>
                  <a:srgbClr val="C00000"/>
                </a:solidFill>
              </a:rPr>
              <a:t>P</a:t>
            </a:r>
            <a:r>
              <a:rPr lang="es-ES" sz="4000" dirty="0" smtClean="0">
                <a:solidFill>
                  <a:srgbClr val="C00000"/>
                </a:solidFill>
              </a:rPr>
              <a:t>rovincia Palencia (-31%):</a:t>
            </a:r>
          </a:p>
          <a:p>
            <a:pPr marL="0" indent="0">
              <a:buNone/>
            </a:pPr>
            <a:r>
              <a:rPr lang="es-ES" sz="4000" dirty="0" smtClean="0">
                <a:solidFill>
                  <a:srgbClr val="C00000"/>
                </a:solidFill>
              </a:rPr>
              <a:t>1950: 234.000 h. </a:t>
            </a:r>
          </a:p>
          <a:p>
            <a:pPr marL="0" indent="0">
              <a:buNone/>
            </a:pPr>
            <a:r>
              <a:rPr lang="es-ES" sz="4000" dirty="0" smtClean="0">
                <a:solidFill>
                  <a:srgbClr val="C00000"/>
                </a:solidFill>
              </a:rPr>
              <a:t>2015: 161.000 h.</a:t>
            </a:r>
          </a:p>
          <a:p>
            <a:pPr marL="0" indent="0">
              <a:buNone/>
            </a:pPr>
            <a:r>
              <a:rPr lang="es-ES" sz="4000" dirty="0" smtClean="0">
                <a:solidFill>
                  <a:srgbClr val="00B050"/>
                </a:solidFill>
              </a:rPr>
              <a:t>Palencia Rural (-59%):</a:t>
            </a:r>
          </a:p>
          <a:p>
            <a:pPr marL="0" indent="0">
              <a:buNone/>
            </a:pPr>
            <a:r>
              <a:rPr lang="es-ES" sz="4000" dirty="0" smtClean="0">
                <a:solidFill>
                  <a:srgbClr val="00B050"/>
                </a:solidFill>
              </a:rPr>
              <a:t>1950: 193.000 h.</a:t>
            </a:r>
          </a:p>
          <a:p>
            <a:pPr marL="0" indent="0">
              <a:buNone/>
            </a:pPr>
            <a:r>
              <a:rPr lang="es-ES" sz="4000" dirty="0" smtClean="0">
                <a:solidFill>
                  <a:srgbClr val="00B050"/>
                </a:solidFill>
              </a:rPr>
              <a:t>2015: 80.000 h</a:t>
            </a:r>
          </a:p>
          <a:p>
            <a:pPr marL="0" indent="0">
              <a:buNone/>
            </a:pPr>
            <a:r>
              <a:rPr lang="es-ES" sz="3000" dirty="0" smtClean="0">
                <a:solidFill>
                  <a:srgbClr val="00B050"/>
                </a:solidFill>
              </a:rPr>
              <a:t>2015 (reales): 55.000 h.</a:t>
            </a:r>
          </a:p>
          <a:p>
            <a:pPr marL="0" indent="0">
              <a:buNone/>
            </a:pPr>
            <a:r>
              <a:rPr lang="es-ES" sz="3000" dirty="0" smtClean="0">
                <a:solidFill>
                  <a:srgbClr val="00B050"/>
                </a:solidFill>
              </a:rPr>
              <a:t>2015: 40%&gt;65 años.</a:t>
            </a:r>
          </a:p>
          <a:p>
            <a:pPr marL="0" indent="0">
              <a:buNone/>
            </a:pPr>
            <a:r>
              <a:rPr lang="es-ES" sz="3000" dirty="0" smtClean="0">
                <a:solidFill>
                  <a:srgbClr val="7030A0"/>
                </a:solidFill>
              </a:rPr>
              <a:t>España: 1950-2015: +70%</a:t>
            </a:r>
          </a:p>
          <a:p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19" y="1556792"/>
            <a:ext cx="3707885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05495"/>
            <a:ext cx="4168587" cy="278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181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800" b="1" dirty="0" smtClean="0">
                <a:solidFill>
                  <a:srgbClr val="0070C0"/>
                </a:solidFill>
              </a:rPr>
              <a:t>La Realidad de la Despoblación</a:t>
            </a:r>
            <a:br>
              <a:rPr lang="es-ES" sz="4800" b="1" dirty="0" smtClean="0">
                <a:solidFill>
                  <a:srgbClr val="0070C0"/>
                </a:solidFill>
              </a:rPr>
            </a:br>
            <a:r>
              <a:rPr lang="es-ES" sz="4800" b="1" dirty="0" smtClean="0">
                <a:solidFill>
                  <a:srgbClr val="0070C0"/>
                </a:solidFill>
              </a:rPr>
              <a:t>en la España Vacía (</a:t>
            </a:r>
            <a:r>
              <a:rPr lang="es-ES" sz="4800" b="1" dirty="0" smtClean="0">
                <a:solidFill>
                  <a:srgbClr val="0070C0"/>
                </a:solidFill>
              </a:rPr>
              <a:t>V).</a:t>
            </a:r>
            <a:endParaRPr lang="es-ES" sz="4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514116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s-ES" sz="4000" dirty="0" err="1" smtClean="0">
                <a:solidFill>
                  <a:srgbClr val="7030A0"/>
                </a:solidFill>
              </a:rPr>
              <a:t>Castrojeriz</a:t>
            </a:r>
            <a:r>
              <a:rPr lang="es-ES" sz="4000" dirty="0" smtClean="0">
                <a:solidFill>
                  <a:srgbClr val="7030A0"/>
                </a:solidFill>
              </a:rPr>
              <a:t> (-62%):</a:t>
            </a:r>
          </a:p>
          <a:p>
            <a:pPr marL="0" indent="0">
              <a:buNone/>
            </a:pPr>
            <a:r>
              <a:rPr lang="es-ES" sz="4000" dirty="0" smtClean="0">
                <a:solidFill>
                  <a:srgbClr val="C00000"/>
                </a:solidFill>
              </a:rPr>
              <a:t>1950: 2.100 h</a:t>
            </a:r>
            <a:r>
              <a:rPr lang="es-ES" sz="4000" dirty="0">
                <a:solidFill>
                  <a:srgbClr val="C00000"/>
                </a:solidFill>
              </a:rPr>
              <a:t> </a:t>
            </a:r>
            <a:r>
              <a:rPr lang="es-ES" sz="4000" dirty="0" smtClean="0">
                <a:solidFill>
                  <a:srgbClr val="C00000"/>
                </a:solidFill>
              </a:rPr>
              <a:t>/ 2015: 800 h.</a:t>
            </a:r>
          </a:p>
          <a:p>
            <a:pPr marL="0" indent="0">
              <a:buNone/>
            </a:pPr>
            <a:r>
              <a:rPr lang="es-ES" sz="4000" dirty="0" smtClean="0">
                <a:solidFill>
                  <a:srgbClr val="C00000"/>
                </a:solidFill>
              </a:rPr>
              <a:t>Densidad: 6 hab/km</a:t>
            </a:r>
            <a:r>
              <a:rPr lang="es-ES" sz="4000" baseline="30000" dirty="0" smtClean="0">
                <a:solidFill>
                  <a:srgbClr val="C00000"/>
                </a:solidFill>
              </a:rPr>
              <a:t>2</a:t>
            </a:r>
          </a:p>
          <a:p>
            <a:pPr marL="0" indent="0">
              <a:buNone/>
            </a:pPr>
            <a:r>
              <a:rPr lang="es-ES" sz="4000" dirty="0" smtClean="0">
                <a:solidFill>
                  <a:srgbClr val="7030A0"/>
                </a:solidFill>
              </a:rPr>
              <a:t>Valle de Sedano (-81%):</a:t>
            </a:r>
            <a:endParaRPr lang="es-ES" sz="40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s-ES" sz="4000" dirty="0">
                <a:solidFill>
                  <a:srgbClr val="C00000"/>
                </a:solidFill>
              </a:rPr>
              <a:t>1950: </a:t>
            </a:r>
            <a:r>
              <a:rPr lang="es-ES" sz="4000" dirty="0" smtClean="0">
                <a:solidFill>
                  <a:srgbClr val="C00000"/>
                </a:solidFill>
              </a:rPr>
              <a:t>2.300 h</a:t>
            </a:r>
            <a:r>
              <a:rPr lang="es-ES" sz="4000" dirty="0">
                <a:solidFill>
                  <a:srgbClr val="C00000"/>
                </a:solidFill>
              </a:rPr>
              <a:t> </a:t>
            </a:r>
            <a:r>
              <a:rPr lang="es-ES" sz="4000" dirty="0" smtClean="0">
                <a:solidFill>
                  <a:srgbClr val="C00000"/>
                </a:solidFill>
              </a:rPr>
              <a:t>/ 2015</a:t>
            </a:r>
            <a:r>
              <a:rPr lang="es-ES" sz="4000" dirty="0">
                <a:solidFill>
                  <a:srgbClr val="C00000"/>
                </a:solidFill>
              </a:rPr>
              <a:t>: </a:t>
            </a:r>
            <a:r>
              <a:rPr lang="es-ES" sz="4000" dirty="0" smtClean="0">
                <a:solidFill>
                  <a:srgbClr val="C00000"/>
                </a:solidFill>
              </a:rPr>
              <a:t>430 </a:t>
            </a:r>
            <a:r>
              <a:rPr lang="es-ES" sz="4000" dirty="0">
                <a:solidFill>
                  <a:srgbClr val="C00000"/>
                </a:solidFill>
              </a:rPr>
              <a:t>h.</a:t>
            </a:r>
          </a:p>
          <a:p>
            <a:pPr marL="0" indent="0">
              <a:buNone/>
            </a:pPr>
            <a:r>
              <a:rPr lang="es-ES" sz="4000" dirty="0">
                <a:solidFill>
                  <a:srgbClr val="C00000"/>
                </a:solidFill>
              </a:rPr>
              <a:t>Densidad: </a:t>
            </a:r>
            <a:r>
              <a:rPr lang="es-ES" sz="4000" dirty="0" smtClean="0">
                <a:solidFill>
                  <a:srgbClr val="C00000"/>
                </a:solidFill>
              </a:rPr>
              <a:t>2 </a:t>
            </a:r>
            <a:r>
              <a:rPr lang="es-ES" sz="4000" dirty="0">
                <a:solidFill>
                  <a:srgbClr val="C00000"/>
                </a:solidFill>
              </a:rPr>
              <a:t>hab/km</a:t>
            </a:r>
            <a:r>
              <a:rPr lang="es-ES" sz="4000" baseline="30000" dirty="0">
                <a:solidFill>
                  <a:srgbClr val="C00000"/>
                </a:solidFill>
              </a:rPr>
              <a:t>2</a:t>
            </a:r>
          </a:p>
          <a:p>
            <a:pPr marL="0" indent="0">
              <a:buNone/>
            </a:pPr>
            <a:r>
              <a:rPr lang="es-ES" sz="4000" dirty="0" smtClean="0">
                <a:solidFill>
                  <a:srgbClr val="7030A0"/>
                </a:solidFill>
              </a:rPr>
              <a:t>Valle de </a:t>
            </a:r>
            <a:r>
              <a:rPr lang="es-ES" sz="4000" dirty="0" err="1" smtClean="0">
                <a:solidFill>
                  <a:srgbClr val="7030A0"/>
                </a:solidFill>
              </a:rPr>
              <a:t>Valdelucio</a:t>
            </a:r>
            <a:r>
              <a:rPr lang="es-ES" sz="4000" dirty="0" smtClean="0">
                <a:solidFill>
                  <a:srgbClr val="7030A0"/>
                </a:solidFill>
              </a:rPr>
              <a:t> (-79%):</a:t>
            </a:r>
            <a:endParaRPr lang="es-ES" sz="40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s-ES" sz="4000" dirty="0">
                <a:solidFill>
                  <a:srgbClr val="C00000"/>
                </a:solidFill>
              </a:rPr>
              <a:t>1950: </a:t>
            </a:r>
            <a:r>
              <a:rPr lang="es-ES" sz="4000" dirty="0" smtClean="0">
                <a:solidFill>
                  <a:srgbClr val="C00000"/>
                </a:solidFill>
              </a:rPr>
              <a:t>1.476 h / 2015</a:t>
            </a:r>
            <a:r>
              <a:rPr lang="es-ES" sz="4000" dirty="0">
                <a:solidFill>
                  <a:srgbClr val="C00000"/>
                </a:solidFill>
              </a:rPr>
              <a:t>: </a:t>
            </a:r>
            <a:r>
              <a:rPr lang="es-ES" sz="4000" dirty="0" smtClean="0">
                <a:solidFill>
                  <a:srgbClr val="C00000"/>
                </a:solidFill>
              </a:rPr>
              <a:t>314 </a:t>
            </a:r>
            <a:r>
              <a:rPr lang="es-ES" sz="4000" dirty="0">
                <a:solidFill>
                  <a:srgbClr val="C00000"/>
                </a:solidFill>
              </a:rPr>
              <a:t>h.</a:t>
            </a:r>
          </a:p>
          <a:p>
            <a:pPr marL="0" indent="0">
              <a:buNone/>
            </a:pPr>
            <a:r>
              <a:rPr lang="es-ES" sz="4000" dirty="0">
                <a:solidFill>
                  <a:srgbClr val="C00000"/>
                </a:solidFill>
              </a:rPr>
              <a:t>Densidad: </a:t>
            </a:r>
            <a:r>
              <a:rPr lang="es-ES" sz="4000" dirty="0" smtClean="0">
                <a:solidFill>
                  <a:srgbClr val="C00000"/>
                </a:solidFill>
              </a:rPr>
              <a:t>3 hab/km</a:t>
            </a:r>
            <a:r>
              <a:rPr lang="es-ES" sz="4000" baseline="30000" dirty="0" smtClean="0">
                <a:solidFill>
                  <a:srgbClr val="C00000"/>
                </a:solidFill>
              </a:rPr>
              <a:t>2</a:t>
            </a:r>
          </a:p>
          <a:p>
            <a:pPr marL="0" indent="0">
              <a:buNone/>
            </a:pPr>
            <a:r>
              <a:rPr lang="es-ES" sz="4000" dirty="0" err="1" smtClean="0">
                <a:solidFill>
                  <a:srgbClr val="7030A0"/>
                </a:solidFill>
              </a:rPr>
              <a:t>Nidáguila</a:t>
            </a:r>
            <a:r>
              <a:rPr lang="es-ES" sz="4000" dirty="0" smtClean="0">
                <a:solidFill>
                  <a:srgbClr val="7030A0"/>
                </a:solidFill>
              </a:rPr>
              <a:t>  </a:t>
            </a:r>
            <a:r>
              <a:rPr lang="es-ES" sz="4000" dirty="0">
                <a:solidFill>
                  <a:srgbClr val="7030A0"/>
                </a:solidFill>
              </a:rPr>
              <a:t>(-79%):</a:t>
            </a:r>
          </a:p>
          <a:p>
            <a:pPr marL="0" indent="0">
              <a:buNone/>
            </a:pPr>
            <a:r>
              <a:rPr lang="es-ES" sz="4000" dirty="0">
                <a:solidFill>
                  <a:srgbClr val="C00000"/>
                </a:solidFill>
              </a:rPr>
              <a:t>1950: </a:t>
            </a:r>
            <a:r>
              <a:rPr lang="es-ES" sz="4000" dirty="0" smtClean="0">
                <a:solidFill>
                  <a:srgbClr val="C00000"/>
                </a:solidFill>
              </a:rPr>
              <a:t>418 </a:t>
            </a:r>
            <a:r>
              <a:rPr lang="es-ES" sz="4000" dirty="0">
                <a:solidFill>
                  <a:srgbClr val="C00000"/>
                </a:solidFill>
              </a:rPr>
              <a:t>h / 2015: </a:t>
            </a:r>
            <a:r>
              <a:rPr lang="es-ES" sz="4000" dirty="0" smtClean="0">
                <a:solidFill>
                  <a:srgbClr val="C00000"/>
                </a:solidFill>
              </a:rPr>
              <a:t>23 </a:t>
            </a:r>
            <a:r>
              <a:rPr lang="es-ES" sz="4000" dirty="0">
                <a:solidFill>
                  <a:srgbClr val="C00000"/>
                </a:solidFill>
              </a:rPr>
              <a:t>h.</a:t>
            </a:r>
          </a:p>
          <a:p>
            <a:pPr marL="0" indent="0">
              <a:buNone/>
            </a:pPr>
            <a:r>
              <a:rPr lang="es-ES" sz="4000" dirty="0">
                <a:solidFill>
                  <a:srgbClr val="C00000"/>
                </a:solidFill>
              </a:rPr>
              <a:t>Densidad: 3 hab/km</a:t>
            </a:r>
            <a:r>
              <a:rPr lang="es-ES" sz="4000" baseline="30000" dirty="0">
                <a:solidFill>
                  <a:srgbClr val="C00000"/>
                </a:solidFill>
              </a:rPr>
              <a:t>2</a:t>
            </a:r>
          </a:p>
          <a:p>
            <a:pPr marL="0" indent="0">
              <a:buNone/>
            </a:pPr>
            <a:r>
              <a:rPr lang="es-ES" sz="4000" dirty="0" smtClean="0">
                <a:solidFill>
                  <a:srgbClr val="7030A0"/>
                </a:solidFill>
              </a:rPr>
              <a:t>España: 1950-2015: +70%</a:t>
            </a:r>
          </a:p>
          <a:p>
            <a:endParaRPr lang="es-E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124" y="1628800"/>
            <a:ext cx="3654383" cy="2169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125" y="4149080"/>
            <a:ext cx="3654382" cy="243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7367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843</Words>
  <Application>Microsoft Office PowerPoint</Application>
  <PresentationFormat>Presentación en pantalla (4:3)</PresentationFormat>
  <Paragraphs>103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Presentación de PowerPoint</vt:lpstr>
      <vt:lpstr>7 Reflexiones sobre la Despoblación Rural.</vt:lpstr>
      <vt:lpstr>40 años denunciando la Despoblación Rural.</vt:lpstr>
      <vt:lpstr>¿Áreas con baja población o áreas despobladas?</vt:lpstr>
      <vt:lpstr>La Realidad de la Despoblación en la España Vacía (I).</vt:lpstr>
      <vt:lpstr>La Realidad de la Despoblación en la España Vacía (II).</vt:lpstr>
      <vt:lpstr>La Realidad de la Despoblación en la España Vacía (III).</vt:lpstr>
      <vt:lpstr>La Realidad de la Despoblación en la España Vacía (IV).</vt:lpstr>
      <vt:lpstr>La Realidad de la Despoblación en la España Vacía (V).</vt:lpstr>
      <vt:lpstr>La Despoblación:  ¿Reversible o Irreversible?</vt:lpstr>
      <vt:lpstr>El gran fracaso institucional en la lucha contra la despoblación</vt:lpstr>
      <vt:lpstr>Soluciones Institucionales a la despoblación</vt:lpstr>
      <vt:lpstr>Movilización por la Repoblación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Repoblación: alternativa social, económica y ambiental para la Castilla Vacía.</dc:title>
  <dc:creator>LUIS ANTONIO MARCOS NAVEIRA</dc:creator>
  <cp:lastModifiedBy>Papás</cp:lastModifiedBy>
  <cp:revision>57</cp:revision>
  <cp:lastPrinted>2018-03-15T13:17:31Z</cp:lastPrinted>
  <dcterms:created xsi:type="dcterms:W3CDTF">2018-03-15T07:57:55Z</dcterms:created>
  <dcterms:modified xsi:type="dcterms:W3CDTF">2018-06-16T07:02:11Z</dcterms:modified>
</cp:coreProperties>
</file>